
<file path=[Content_Types].xml><?xml version="1.0" encoding="utf-8"?>
<Types xmlns="http://schemas.openxmlformats.org/package/2006/content-types">
  <Default Extension="png" ContentType="image/pn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4" r:id="rId4"/>
  </p:sldMasterIdLst>
  <p:notesMasterIdLst>
    <p:notesMasterId r:id="rId22"/>
  </p:notesMasterIdLst>
  <p:sldIdLst>
    <p:sldId id="285" r:id="rId5"/>
    <p:sldId id="291" r:id="rId6"/>
    <p:sldId id="256" r:id="rId7"/>
    <p:sldId id="279" r:id="rId8"/>
    <p:sldId id="258" r:id="rId9"/>
    <p:sldId id="257" r:id="rId10"/>
    <p:sldId id="288" r:id="rId11"/>
    <p:sldId id="290" r:id="rId12"/>
    <p:sldId id="289" r:id="rId13"/>
    <p:sldId id="270" r:id="rId14"/>
    <p:sldId id="271" r:id="rId15"/>
    <p:sldId id="292" r:id="rId16"/>
    <p:sldId id="263" r:id="rId17"/>
    <p:sldId id="264" r:id="rId18"/>
    <p:sldId id="262" r:id="rId19"/>
    <p:sldId id="265" r:id="rId20"/>
    <p:sldId id="284" r:id="rId21"/>
    <p:sldId id="275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F"/>
    <a:srgbClr val="C41219"/>
    <a:srgbClr val="FFC714"/>
    <a:srgbClr val="07697D"/>
    <a:srgbClr val="F1F1F1"/>
    <a:srgbClr val="E9E9E9"/>
    <a:srgbClr val="EEEEEE"/>
    <a:srgbClr val="E55C4E"/>
    <a:srgbClr val="FFCC11"/>
    <a:srgbClr val="FFD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5"/>
    <p:restoredTop sz="94389"/>
  </p:normalViewPr>
  <p:slideViewPr>
    <p:cSldViewPr snapToGrid="0" snapToObjects="1">
      <p:cViewPr varScale="1">
        <p:scale>
          <a:sx n="49" d="100"/>
          <a:sy n="49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71" name="Shape 1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emf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535828" y="4310702"/>
            <a:ext cx="12505342" cy="26468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16000" dirty="0">
                <a:solidFill>
                  <a:srgbClr val="FFC712"/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决胜四月考期</a:t>
            </a:r>
            <a:endParaRPr lang="zh-CN" altLang="en-US" sz="16000" dirty="0">
              <a:solidFill>
                <a:srgbClr val="FFC712"/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 descr="图片包含 游戏机, 食物, 标志, 房间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74" y="7581194"/>
            <a:ext cx="3894132" cy="3543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35828" y="3213202"/>
            <a:ext cx="5051379" cy="8002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考试倒计时</a:t>
            </a:r>
            <a:r>
              <a:rPr lang="en-US" altLang="zh-CN" sz="4000" dirty="0" err="1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ing</a:t>
            </a:r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。。。</a:t>
            </a:r>
            <a:endParaRPr lang="zh-CN" altLang="en-US" sz="4000" dirty="0">
              <a:solidFill>
                <a:srgbClr val="FFC000">
                  <a:lumMod val="20000"/>
                  <a:lumOff val="80000"/>
                </a:srgbClr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1"/>
          <p:cNvSpPr txBox="1"/>
          <p:nvPr/>
        </p:nvSpPr>
        <p:spPr>
          <a:xfrm>
            <a:off x="959220" y="5417899"/>
            <a:ext cx="9648672" cy="4149406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百名教研老师潜心研究，大数据分析历年真题、高频考点，AI智能监测学员学习情况，全新定制考前10套黄金模拟卷纸质版，充分满足学员考前刷题、练手需求，不论是自我查漏还是分数预估都有重要参考价值。</a:t>
            </a:r>
            <a:endParaRPr sz="36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6508" y="3476900"/>
            <a:ext cx="13003768" cy="9792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36" y="2443170"/>
            <a:ext cx="9425232" cy="30116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1"/>
          <p:cNvSpPr txBox="1"/>
          <p:nvPr/>
        </p:nvSpPr>
        <p:spPr>
          <a:xfrm>
            <a:off x="1417764" y="5201309"/>
            <a:ext cx="9386594" cy="4149406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6小时头脑风暴，名师天团带你紧跟最新考纲，全书知识点梳理，高频考点、高分重点讲解，万能答题模板、答题技巧揭秘，考前模拟卷错难题讲解。课后可生成录播无限次观看，并可参与课后微博，社区答疑。</a:t>
            </a:r>
            <a:endParaRPr sz="36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2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4030" y="2825719"/>
            <a:ext cx="10723544" cy="921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矩形 5"/>
          <p:cNvSpPr txBox="1"/>
          <p:nvPr/>
        </p:nvSpPr>
        <p:spPr>
          <a:xfrm>
            <a:off x="1417763" y="9882209"/>
            <a:ext cx="8355168" cy="800219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>
              <a:defRPr sz="2300" b="1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600" dirty="0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预约听课，于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sz="4600" dirty="0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27</a:t>
            </a:r>
            <a:r>
              <a:rPr sz="4600" dirty="0">
                <a:solidFill>
                  <a:srgbClr val="FFD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日陆续开课</a:t>
            </a:r>
            <a:endParaRPr sz="4600" dirty="0">
              <a:solidFill>
                <a:srgbClr val="FFDB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88913" y="3072151"/>
            <a:ext cx="5991382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超级补课</a:t>
            </a:r>
            <a:endParaRPr kumimoji="0" lang="zh-CN" altLang="en-US" sz="115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20420691" y="9657917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2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临时抱佛脚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53" y="2132874"/>
            <a:ext cx="14853637" cy="9968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95714" y="12539249"/>
            <a:ext cx="7992572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部分课程开课时间（以实际安排为准）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2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73" name="毛中特…"/>
          <p:cNvSpPr txBox="1"/>
          <p:nvPr/>
        </p:nvSpPr>
        <p:spPr>
          <a:xfrm>
            <a:off x="10603135" y="435409"/>
            <a:ext cx="7069242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公共关系学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市政学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现代管理学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政治学概论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大学语文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4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行政管理专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行政管理专科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85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行政管理本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行政管理本科</a:t>
            </a:r>
          </a:p>
        </p:txBody>
      </p:sp>
      <p:sp>
        <p:nvSpPr>
          <p:cNvPr id="193" name="马克思主义基本原理概论…"/>
          <p:cNvSpPr txBox="1"/>
          <p:nvPr/>
        </p:nvSpPr>
        <p:spPr>
          <a:xfrm>
            <a:off x="10605929" y="1606282"/>
            <a:ext cx="7069242" cy="113499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中国近现代史纲要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社会学概论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公务员制度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公共政策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政治学概论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63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汉语言文学本科"/>
          <p:cNvSpPr txBox="1"/>
          <p:nvPr/>
        </p:nvSpPr>
        <p:spPr>
          <a:xfrm>
            <a:off x="740800" y="7245065"/>
            <a:ext cx="5547993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dirty="0" err="1"/>
              <a:t>汉语言文学</a:t>
            </a:r>
            <a:r>
              <a:rPr lang="zh-CN" altLang="en-US" dirty="0"/>
              <a:t>专</a:t>
            </a:r>
            <a:r>
              <a:rPr lang="en-US" altLang="zh-CN" dirty="0"/>
              <a:t>/</a:t>
            </a:r>
            <a:r>
              <a:rPr dirty="0" err="1"/>
              <a:t>本科</a:t>
            </a:r>
            <a:endParaRPr dirty="0"/>
          </a:p>
        </p:txBody>
      </p:sp>
      <p:sp>
        <p:nvSpPr>
          <p:cNvPr id="169" name="马克思主义基本原理概论…"/>
          <p:cNvSpPr txBox="1"/>
          <p:nvPr/>
        </p:nvSpPr>
        <p:spPr>
          <a:xfrm>
            <a:off x="9764909" y="1183049"/>
            <a:ext cx="7069242" cy="113499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lang="zh-CN" altLang="en-US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中国近现代史纲要   </a:t>
            </a:r>
            <a:endParaRPr lang="zh-CN" altLang="en-US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中国古代文学史（一）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中国古代文学史（二）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外国文学史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语言学概论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美学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毛中特…"/>
          <p:cNvSpPr txBox="1"/>
          <p:nvPr/>
        </p:nvSpPr>
        <p:spPr>
          <a:xfrm>
            <a:off x="16610225" y="7164174"/>
            <a:ext cx="7530907" cy="5368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文学概论（一）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中国古代文学作品选（一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97" name="毛中特…"/>
          <p:cNvSpPr txBox="1"/>
          <p:nvPr/>
        </p:nvSpPr>
        <p:spPr>
          <a:xfrm>
            <a:off x="10062960" y="1752169"/>
            <a:ext cx="7761739" cy="415049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8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全国市场营销专科"/>
          <p:cNvSpPr txBox="1"/>
          <p:nvPr/>
        </p:nvSpPr>
        <p:spPr>
          <a:xfrm>
            <a:off x="1073427" y="7060643"/>
            <a:ext cx="527387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人力资源管理</a:t>
            </a:r>
            <a:r>
              <a:rPr dirty="0" err="1"/>
              <a:t>专科</a:t>
            </a:r>
            <a:endParaRPr dirty="0"/>
          </a:p>
        </p:txBody>
      </p:sp>
      <p:sp>
        <p:nvSpPr>
          <p:cNvPr id="12" name="工商企业管理专科"/>
          <p:cNvSpPr txBox="1"/>
          <p:nvPr/>
        </p:nvSpPr>
        <p:spPr>
          <a:xfrm>
            <a:off x="1073427" y="8342345"/>
            <a:ext cx="423833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会计</a:t>
            </a:r>
            <a:r>
              <a:rPr dirty="0" err="1"/>
              <a:t>专科</a:t>
            </a:r>
            <a:r>
              <a:rPr lang="en-US" altLang="zh-CN" dirty="0"/>
              <a:t>/</a:t>
            </a:r>
            <a:r>
              <a:rPr lang="zh-CN" altLang="en-US" dirty="0"/>
              <a:t>本科</a:t>
            </a:r>
            <a:endParaRPr dirty="0"/>
          </a:p>
        </p:txBody>
      </p:sp>
      <p:sp>
        <p:nvSpPr>
          <p:cNvPr id="13" name="毛中特…"/>
          <p:cNvSpPr txBox="1"/>
          <p:nvPr/>
        </p:nvSpPr>
        <p:spPr>
          <a:xfrm>
            <a:off x="10062960" y="6387002"/>
            <a:ext cx="7761739" cy="573810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基础会计学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中国近现代史纲要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英语（二）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临时抱佛脚"/>
          <p:cNvSpPr txBox="1"/>
          <p:nvPr/>
        </p:nvSpPr>
        <p:spPr>
          <a:xfrm>
            <a:off x="7542530" y="756285"/>
            <a:ext cx="11166475" cy="164782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77500"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FZSJ-SNSDJW"/>
                <a:ea typeface="FZSJ-SNSDJW"/>
                <a:cs typeface="FZSJ-SNSDJW"/>
                <a:sym typeface="FZSJ-SNSDJW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altLang="zh-CN" b="1" dirty="0"/>
              <a:t>1910</a:t>
            </a:r>
            <a:r>
              <a:rPr lang="zh-CN" altLang="en-US" b="1" dirty="0"/>
              <a:t>课程反馈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43" y="3406951"/>
            <a:ext cx="7259099" cy="86380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53" y="2947375"/>
            <a:ext cx="9538715" cy="1022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8309">
            <a:off x="19705765" y="9804646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71" y="5252098"/>
            <a:ext cx="10206808" cy="40827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6"/>
          <p:cNvSpPr/>
          <p:nvPr/>
        </p:nvSpPr>
        <p:spPr>
          <a:xfrm>
            <a:off x="16512301" y="2628674"/>
            <a:ext cx="7871702" cy="10691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>
              <a:defRPr>
                <a:solidFill>
                  <a:srgbClr val="FFFFFF"/>
                </a:solidFill>
              </a:defRPr>
            </a:pPr>
            <a:endParaRPr sz="3600" b="0">
              <a:solidFill>
                <a:srgbClr val="FFFFFF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文本框 21"/>
          <p:cNvSpPr txBox="1"/>
          <p:nvPr/>
        </p:nvSpPr>
        <p:spPr>
          <a:xfrm>
            <a:off x="17664381" y="9575679"/>
            <a:ext cx="6227214" cy="646331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>
            <a:lvl1pPr>
              <a:defRPr b="1">
                <a:solidFill>
                  <a:srgbClr val="F101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 defTabSz="1828800"/>
            <a:r>
              <a:rPr sz="3600"/>
              <a:t>扫码进入微店，择需下单</a:t>
            </a:r>
            <a:endParaRPr sz="3600"/>
          </a:p>
        </p:txBody>
      </p:sp>
      <p:grpSp>
        <p:nvGrpSpPr>
          <p:cNvPr id="319" name="组合 3"/>
          <p:cNvGrpSpPr/>
          <p:nvPr/>
        </p:nvGrpSpPr>
        <p:grpSpPr>
          <a:xfrm>
            <a:off x="-47154" y="2628674"/>
            <a:ext cx="6327476" cy="10691792"/>
            <a:chOff x="0" y="0"/>
            <a:chExt cx="3163737" cy="5345895"/>
          </a:xfrm>
        </p:grpSpPr>
        <p:pic>
          <p:nvPicPr>
            <p:cNvPr id="317" name="图片 1" descr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163738" cy="53458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8" name="圆角矩形 2"/>
            <p:cNvSpPr/>
            <p:nvPr/>
          </p:nvSpPr>
          <p:spPr>
            <a:xfrm>
              <a:off x="75756" y="242532"/>
              <a:ext cx="1060593" cy="288021"/>
            </a:xfrm>
            <a:prstGeom prst="roundRect">
              <a:avLst>
                <a:gd name="adj" fmla="val 16667"/>
              </a:avLst>
            </a:prstGeom>
            <a:noFill/>
            <a:ln w="5715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endParaRPr sz="3600" b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4417592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6405410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904078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1078481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6" name="矩形 7"/>
          <p:cNvGrpSpPr/>
          <p:nvPr/>
        </p:nvGrpSpPr>
        <p:grpSpPr>
          <a:xfrm>
            <a:off x="17676694" y="3883430"/>
            <a:ext cx="5233964" cy="5111144"/>
            <a:chOff x="-1" y="0"/>
            <a:chExt cx="2616981" cy="2555571"/>
          </a:xfrm>
        </p:grpSpPr>
        <p:sp>
          <p:nvSpPr>
            <p:cNvPr id="324" name="矩形"/>
            <p:cNvSpPr/>
            <p:nvPr/>
          </p:nvSpPr>
          <p:spPr>
            <a:xfrm>
              <a:off x="-1" y="0"/>
              <a:ext cx="2616981" cy="255557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endParaRPr sz="3600" b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放置老师个人…"/>
            <p:cNvSpPr txBox="1"/>
            <p:nvPr/>
          </p:nvSpPr>
          <p:spPr>
            <a:xfrm>
              <a:off x="-1" y="954621"/>
              <a:ext cx="261698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8" tIns="91438" rIns="91438" bIns="91438" numCol="1" anchor="ctr">
              <a:sp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放置老师个人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分销微店二维码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27" name="文本框 8"/>
          <p:cNvSpPr txBox="1"/>
          <p:nvPr/>
        </p:nvSpPr>
        <p:spPr>
          <a:xfrm>
            <a:off x="17664380" y="10415483"/>
            <a:ext cx="5262975" cy="646331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b="1">
                <a:solidFill>
                  <a:srgbClr val="0748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 defTabSz="1828800"/>
            <a:r>
              <a:rPr sz="3600"/>
              <a:t>套装限量预约，先购先得</a:t>
            </a:r>
            <a:endParaRPr sz="3600"/>
          </a:p>
        </p:txBody>
      </p:sp>
      <p:pic>
        <p:nvPicPr>
          <p:cNvPr id="32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28" y="487413"/>
            <a:ext cx="16289924" cy="2426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商店的墙壁上有贴海报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4" y="2628675"/>
            <a:ext cx="10198326" cy="10691791"/>
          </a:xfrm>
          <a:prstGeom prst="rect">
            <a:avLst/>
          </a:prstGeom>
        </p:spPr>
      </p:pic>
      <p:pic>
        <p:nvPicPr>
          <p:cNvPr id="7" name="图片 6" descr="图片包含 游戏机, 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87" y="8826376"/>
            <a:ext cx="980260" cy="4700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6842" y="8823982"/>
            <a:ext cx="101566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纸质版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 descr="解超132155357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1040" y="3131820"/>
            <a:ext cx="6164580" cy="616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28336" y="1444973"/>
            <a:ext cx="103941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教育部通知：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月自考延期时间已定！</a:t>
            </a:r>
            <a:endParaRPr lang="zh-CN" altLang="en-US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手机截图图社交软件的信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40" y="2906590"/>
            <a:ext cx="14603984" cy="10809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9977" y="9387188"/>
            <a:ext cx="4328811" cy="43288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08343" y="9503917"/>
            <a:ext cx="126496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是不是有那么一丝丝小激动、小紧张呢？</a:t>
            </a:r>
            <a:endParaRPr lang="zh-CN" altLang="en-US" sz="5400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游戏机, 画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3" y="2704298"/>
            <a:ext cx="6354173" cy="6128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42" y="3367131"/>
            <a:ext cx="3022963" cy="9571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42134" y="3288753"/>
            <a:ext cx="4105290" cy="8213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四月考期倒计时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439" y="5749172"/>
            <a:ext cx="1181463" cy="15506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623633" y="5399000"/>
            <a:ext cx="1070805" cy="21448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000" b="1" i="0" u="none" strike="noStrike" cap="none" spc="0" normalizeH="0" baseline="0" dirty="0">
                <a:ln>
                  <a:noFill/>
                </a:ln>
                <a:solidFill>
                  <a:srgbClr val="C41219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kumimoji="0" lang="zh-CN" altLang="en-US" sz="13000" b="1" i="0" u="none" strike="noStrike" cap="none" spc="0" normalizeH="0" baseline="0" dirty="0">
              <a:ln>
                <a:noFill/>
              </a:ln>
              <a:solidFill>
                <a:srgbClr val="C41219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2654475" y="5124292"/>
            <a:ext cx="18427420" cy="2312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zh-CN" altLang="en-US" sz="12800" b="1" dirty="0">
                <a:solidFill>
                  <a:srgbClr val="E5941F"/>
                </a:solidFill>
              </a:rPr>
              <a:t>想要快速巩固</a:t>
            </a:r>
            <a:r>
              <a:rPr lang="zh-CN" altLang="en-US" sz="12800" b="1" dirty="0">
                <a:solidFill>
                  <a:srgbClr val="C00000"/>
                </a:solidFill>
              </a:rPr>
              <a:t>高频考点</a:t>
            </a:r>
            <a:endParaRPr sz="12800" b="1" dirty="0">
              <a:solidFill>
                <a:srgbClr val="C00000"/>
              </a:solidFill>
            </a:endParaRPr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4020" y="8542422"/>
            <a:ext cx="5173578" cy="5173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17481357" y="2783507"/>
            <a:ext cx="6084382" cy="60843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临时抱佛脚"/>
          <p:cNvSpPr txBox="1">
            <a:spLocks noGrp="1"/>
          </p:cNvSpPr>
          <p:nvPr>
            <p:ph type="ctrTitle"/>
          </p:nvPr>
        </p:nvSpPr>
        <p:spPr>
          <a:xfrm>
            <a:off x="1999844" y="2763410"/>
            <a:ext cx="16362111" cy="3559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临时抱佛脚</a:t>
            </a:r>
            <a:endParaRPr sz="15300" b="1" dirty="0"/>
          </a:p>
        </p:txBody>
      </p:sp>
      <p:sp>
        <p:nvSpPr>
          <p:cNvPr id="126" name="班"/>
          <p:cNvSpPr txBox="1"/>
          <p:nvPr/>
        </p:nvSpPr>
        <p:spPr>
          <a:xfrm>
            <a:off x="14387330" y="2763410"/>
            <a:ext cx="3812377" cy="35595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>
              <a:defRPr sz="22000" b="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班</a:t>
            </a:r>
            <a:endParaRPr sz="15300" b="1" dirty="0"/>
          </a:p>
        </p:txBody>
      </p:sp>
      <p:sp>
        <p:nvSpPr>
          <p:cNvPr id="127" name="考前抱大腿，考完不后悔！"/>
          <p:cNvSpPr txBox="1"/>
          <p:nvPr/>
        </p:nvSpPr>
        <p:spPr>
          <a:xfrm>
            <a:off x="2970212" y="9268168"/>
            <a:ext cx="18443576" cy="2149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>
              <a:defRPr sz="120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 err="1"/>
              <a:t>考前抱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28"/>
                  </a:schemeClr>
                </a:solidFill>
              </a:rPr>
              <a:t>大腿</a:t>
            </a:r>
            <a:r>
              <a:rPr dirty="0" err="1"/>
              <a:t>，考完不后悔</a:t>
            </a:r>
            <a:r>
              <a:rPr dirty="0"/>
              <a:t>！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14" y="-558584"/>
            <a:ext cx="3943124" cy="2463584"/>
          </a:xfrm>
          <a:prstGeom prst="rect">
            <a:avLst/>
          </a:prstGeom>
        </p:spPr>
      </p:pic>
      <p:sp>
        <p:nvSpPr>
          <p:cNvPr id="5" name="临时抱佛脚"/>
          <p:cNvSpPr txBox="1"/>
          <p:nvPr/>
        </p:nvSpPr>
        <p:spPr>
          <a:xfrm>
            <a:off x="8653924" y="494828"/>
            <a:ext cx="7788672" cy="225983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0" kern="12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pPr defTabSz="1828800">
              <a:lnSpc>
                <a:spcPct val="100000"/>
              </a:lnSpc>
            </a:pPr>
            <a:r>
              <a:rPr lang="zh-CN" altLang="en-US" sz="8800" dirty="0">
                <a:solidFill>
                  <a:srgbClr val="00A1FF"/>
                </a:solidFill>
              </a:rPr>
              <a:t>临时抱佛脚班</a:t>
            </a:r>
            <a:endParaRPr lang="zh-CN" altLang="en-US" sz="8800" dirty="0">
              <a:solidFill>
                <a:srgbClr val="00A1FF"/>
              </a:solidFill>
            </a:endParaRPr>
          </a:p>
        </p:txBody>
      </p:sp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309">
            <a:off x="19732994" y="9310942"/>
            <a:ext cx="3882868" cy="3882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43379" y="3352601"/>
            <a:ext cx="134710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A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199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B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C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D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269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</p:txBody>
      </p:sp>
      <p:pic>
        <p:nvPicPr>
          <p:cNvPr id="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14" y="8813518"/>
            <a:ext cx="4711276" cy="35478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5"/>
          <p:cNvSpPr txBox="1"/>
          <p:nvPr/>
        </p:nvSpPr>
        <p:spPr>
          <a:xfrm>
            <a:off x="5173196" y="12140698"/>
            <a:ext cx="3894011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00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黄金模拟10套卷</a:t>
            </a:r>
            <a:endParaRPr sz="4000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7" y="8035537"/>
            <a:ext cx="4696350" cy="4696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4"/>
          <p:cNvSpPr txBox="1"/>
          <p:nvPr/>
        </p:nvSpPr>
        <p:spPr>
          <a:xfrm>
            <a:off x="583748" y="12121064"/>
            <a:ext cx="3775388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sz="22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 defTabSz="1828800" hangingPunct="1"/>
            <a:r>
              <a:rPr sz="4000" kern="1200" dirty="0">
                <a:solidFill>
                  <a:srgbClr val="FFC000"/>
                </a:solidFill>
              </a:rPr>
              <a:t>“</a:t>
            </a:r>
            <a:r>
              <a:rPr sz="4000" kern="1200" dirty="0" err="1">
                <a:solidFill>
                  <a:srgbClr val="FFC000"/>
                </a:solidFill>
              </a:rPr>
              <a:t>尚考通”教材</a:t>
            </a:r>
            <a:endParaRPr sz="4000" kern="1200" dirty="0">
              <a:solidFill>
                <a:srgbClr val="FFC000"/>
              </a:solidFill>
            </a:endParaRPr>
          </a:p>
        </p:txBody>
      </p:sp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41" y="8949681"/>
            <a:ext cx="3811118" cy="327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0402087" y="12140698"/>
            <a:ext cx="3578220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 sz="400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4000" kern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小时超级补课</a:t>
            </a:r>
            <a:endParaRPr sz="4000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42596" y="3352601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适合考前突击的同学（</a:t>
            </a:r>
            <a:r>
              <a:rPr kumimoji="1" lang="zh-CN" altLang="en-US" dirty="0">
                <a:solidFill>
                  <a:srgbClr val="00A1FF"/>
                </a:solidFill>
              </a:rPr>
              <a:t>已购买黄金卷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42596" y="4577003"/>
            <a:ext cx="578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适合想多刷题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42596" y="5801405"/>
            <a:ext cx="6199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适合想巩固基础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40863" y="708864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适合想综合全面提升的同学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0" y="1961658"/>
            <a:ext cx="22813212" cy="1022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1" y="6299199"/>
            <a:ext cx="21067845" cy="14972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5930" y="6858000"/>
            <a:ext cx="3874169" cy="851295"/>
          </a:xfrm>
          <a:prstGeom prst="round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尚考通教材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57938" y="6860078"/>
            <a:ext cx="3874169" cy="8512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39946" y="6857999"/>
            <a:ext cx="4482008" cy="85129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黄金模拟十套卷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429793" y="6857998"/>
            <a:ext cx="4482008" cy="851295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小时超级补课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9" y="1385618"/>
            <a:ext cx="20825742" cy="520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804637" y="2291609"/>
            <a:ext cx="5016756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96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61" y="2824163"/>
            <a:ext cx="3170097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（纸质版）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7165" y="5382466"/>
            <a:ext cx="1248206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、一应俱全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科学总结近百门自考学科题库，热门专业必考科目一应俱全，精细化分类，打造自考题库宝典。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、选题精准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尚德学术中心针对学科知识点进行深入分析、研究，精准洞悉命题节奏，筛选出有代表性的习题，帮助考生摆脱题海，巩固自考知识点。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、真题演练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尚德学术中心汇总整理了近几年的真题题库，帮助考生了解命题思路，强化重点，把握答题的节奏。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、习题内容新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题库紧随官方教材、考试大纲、时政要点不断更新，为考生查漏补缺提供最新习题</a:t>
            </a:r>
            <a:r>
              <a:rPr lang="zh-CN" altLang="zh-CN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756" y="2824163"/>
            <a:ext cx="7647261" cy="86047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57165" y="41416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kern="100" dirty="0">
                <a:solidFill>
                  <a:srgbClr val="FFC714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四位一体自考通关秘籍</a:t>
            </a:r>
            <a:endParaRPr lang="zh-CN" altLang="zh-CN" sz="3600" kern="100" dirty="0">
              <a:solidFill>
                <a:srgbClr val="FFC714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WPS 演示</Application>
  <PresentationFormat>自定义</PresentationFormat>
  <Paragraphs>153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 Neue Thin</vt:lpstr>
      <vt:lpstr>Segoe Print</vt:lpstr>
      <vt:lpstr>Helvetica Light</vt:lpstr>
      <vt:lpstr>Calibri</vt:lpstr>
      <vt:lpstr>Century Schoolbook</vt:lpstr>
      <vt:lpstr>Calibri Light</vt:lpstr>
      <vt:lpstr>Arial</vt:lpstr>
      <vt:lpstr>Heiti SC Medium</vt:lpstr>
      <vt:lpstr>微软雅黑</vt:lpstr>
      <vt:lpstr>FZSJ-SNSDJW</vt:lpstr>
      <vt:lpstr>Songti SC</vt:lpstr>
      <vt:lpstr>Times New Roman</vt:lpstr>
      <vt:lpstr>方正粗金陵简体</vt:lpstr>
      <vt:lpstr>Helvetica</vt:lpstr>
      <vt:lpstr>Arial Unicode MS</vt:lpstr>
      <vt:lpstr>等线 Light</vt:lpstr>
      <vt:lpstr>等线</vt:lpstr>
      <vt:lpstr>White</vt:lpstr>
      <vt:lpstr>凸显</vt:lpstr>
      <vt:lpstr>Office 主题</vt:lpstr>
      <vt:lpstr>PowerPoint 演示文稿</vt:lpstr>
      <vt:lpstr>PowerPoint 演示文稿</vt:lpstr>
      <vt:lpstr>PowerPoint 演示文稿</vt:lpstr>
      <vt:lpstr>想要快速巩固高频考点</vt:lpstr>
      <vt:lpstr>临时抱佛脚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临时抱佛脚</vt:lpstr>
      <vt:lpstr>临时抱佛脚</vt:lpstr>
      <vt:lpstr>临时抱佛脚</vt:lpstr>
      <vt:lpstr>临时抱佛脚</vt:lpstr>
      <vt:lpstr>临时抱佛脚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/>
  <cp:lastModifiedBy>解超</cp:lastModifiedBy>
  <cp:revision>99</cp:revision>
  <dcterms:created xsi:type="dcterms:W3CDTF">2020-04-07T08:46:00Z</dcterms:created>
  <dcterms:modified xsi:type="dcterms:W3CDTF">2020-05-11T09:36:04Z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